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0"/>
  </p:normalViewPr>
  <p:slideViewPr>
    <p:cSldViewPr snapToGrid="0">
      <p:cViewPr varScale="1">
        <p:scale>
          <a:sx n="95" d="100"/>
          <a:sy n="95" d="100"/>
        </p:scale>
        <p:origin x="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.grajfoner@ssom.si" TargetMode="External"/><Relationship Id="rId2" Type="http://schemas.openxmlformats.org/officeDocument/2006/relationships/hyperlink" Target="mailto:marija.pintar@ssom.s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hyperlink" Target="http://www.cifplasindias.e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uroformrfs.it/" TargetMode="External"/><Relationship Id="rId5" Type="http://schemas.openxmlformats.org/officeDocument/2006/relationships/hyperlink" Target="http://www.gjovik.vgs.no/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481943" y="1608364"/>
            <a:ext cx="9067428" cy="1483291"/>
          </a:xfrm>
        </p:spPr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ERASMUS+ MOBILNOST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282042" y="3947582"/>
            <a:ext cx="6621236" cy="1661281"/>
          </a:xfrm>
        </p:spPr>
        <p:txBody>
          <a:bodyPr>
            <a:normAutofit fontScale="62500" lnSpcReduction="20000"/>
          </a:bodyPr>
          <a:lstStyle/>
          <a:p>
            <a:r>
              <a:rPr lang="sl-SI" sz="6400" dirty="0" smtClean="0">
                <a:solidFill>
                  <a:srgbClr val="C00000"/>
                </a:solidFill>
              </a:rPr>
              <a:t>Projekt NOVI VAL VEŠČIN</a:t>
            </a:r>
            <a:endParaRPr lang="en-SI" sz="6400" dirty="0">
              <a:solidFill>
                <a:srgbClr val="C00000"/>
              </a:solidFill>
            </a:endParaRPr>
          </a:p>
          <a:p>
            <a:r>
              <a:rPr lang="sl-SI" sz="2500" b="1" dirty="0" smtClean="0">
                <a:solidFill>
                  <a:srgbClr val="002060"/>
                </a:solidFill>
              </a:rPr>
              <a:t>ŠTEVILKA </a:t>
            </a:r>
            <a:r>
              <a:rPr lang="sl-SI" sz="2500" b="1" dirty="0">
                <a:solidFill>
                  <a:srgbClr val="002060"/>
                </a:solidFill>
              </a:rPr>
              <a:t>SPORAZUMA: </a:t>
            </a:r>
            <a:r>
              <a:rPr lang="sl-SI" sz="2500" b="1" dirty="0" smtClean="0">
                <a:solidFill>
                  <a:srgbClr val="002060"/>
                </a:solidFill>
              </a:rPr>
              <a:t>2019-I-SI01-KA102-060281 </a:t>
            </a:r>
            <a:endParaRPr lang="sl-SI" sz="2500" dirty="0">
              <a:solidFill>
                <a:srgbClr val="002060"/>
              </a:solidFill>
            </a:endParaRPr>
          </a:p>
          <a:p>
            <a:r>
              <a:rPr lang="sl-SI" sz="2500" b="1" dirty="0">
                <a:solidFill>
                  <a:srgbClr val="002060"/>
                </a:solidFill>
              </a:rPr>
              <a:t>Številka zadeve: </a:t>
            </a:r>
            <a:r>
              <a:rPr lang="sl-SI" sz="2500" b="1" dirty="0" smtClean="0">
                <a:solidFill>
                  <a:srgbClr val="002060"/>
                </a:solidFill>
              </a:rPr>
              <a:t>KA1-VET-30/19 </a:t>
            </a:r>
            <a:endParaRPr lang="sl-SI" sz="2500" dirty="0">
              <a:solidFill>
                <a:srgbClr val="002060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9646" y="300000"/>
            <a:ext cx="3286029" cy="1261981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582" y="300000"/>
            <a:ext cx="3278989" cy="924644"/>
          </a:xfrm>
          <a:prstGeom prst="rect">
            <a:avLst/>
          </a:prstGeom>
          <a:effectLst>
            <a:softEdge rad="0"/>
          </a:effectLst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8467" y="215155"/>
            <a:ext cx="1237570" cy="167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347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PRIPRAVA </a:t>
            </a:r>
            <a:r>
              <a:rPr lang="sl-SI" dirty="0">
                <a:solidFill>
                  <a:srgbClr val="C00000"/>
                </a:solidFill>
              </a:rPr>
              <a:t>UDELEŽENCEV MOBILNOSTI</a:t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sz="2700" dirty="0" smtClean="0">
                <a:solidFill>
                  <a:srgbClr val="002060"/>
                </a:solidFill>
              </a:rPr>
              <a:t>SPLOŠNE INFORMACIJE ZA </a:t>
            </a:r>
            <a:r>
              <a:rPr lang="sl-SI" sz="2700" dirty="0">
                <a:solidFill>
                  <a:srgbClr val="002060"/>
                </a:solidFill>
              </a:rPr>
              <a:t>DIJAKE, SPREMLJEVALCE IN STARŠE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 fontScale="85000" lnSpcReduction="20000"/>
          </a:bodyPr>
          <a:lstStyle/>
          <a:p>
            <a:r>
              <a:rPr lang="sl-SI" dirty="0">
                <a:solidFill>
                  <a:srgbClr val="002060"/>
                </a:solidFill>
              </a:rPr>
              <a:t>ž</a:t>
            </a:r>
            <a:r>
              <a:rPr lang="sl-SI" dirty="0" smtClean="0">
                <a:solidFill>
                  <a:srgbClr val="002060"/>
                </a:solidFill>
              </a:rPr>
              <a:t>ivljenje v tujini (bivanje, hrana, pijača)</a:t>
            </a:r>
          </a:p>
          <a:p>
            <a:r>
              <a:rPr lang="sl-SI" dirty="0">
                <a:solidFill>
                  <a:srgbClr val="002060"/>
                </a:solidFill>
              </a:rPr>
              <a:t>v</a:t>
            </a:r>
            <a:r>
              <a:rPr lang="sl-SI" dirty="0" smtClean="0">
                <a:solidFill>
                  <a:srgbClr val="002060"/>
                </a:solidFill>
              </a:rPr>
              <a:t>edenje in običaji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„sam in izgubljen“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bolnica, policija, konzulat Slovenije</a:t>
            </a:r>
          </a:p>
          <a:p>
            <a:r>
              <a:rPr lang="sl-SI" dirty="0">
                <a:solidFill>
                  <a:srgbClr val="002060"/>
                </a:solidFill>
              </a:rPr>
              <a:t>b</a:t>
            </a:r>
            <a:r>
              <a:rPr lang="sl-SI" dirty="0" smtClean="0">
                <a:solidFill>
                  <a:srgbClr val="002060"/>
                </a:solidFill>
              </a:rPr>
              <a:t>anke</a:t>
            </a:r>
            <a:r>
              <a:rPr lang="sl-SI" dirty="0">
                <a:solidFill>
                  <a:srgbClr val="002060"/>
                </a:solidFill>
              </a:rPr>
              <a:t>, pošta, trgovine</a:t>
            </a:r>
          </a:p>
          <a:p>
            <a:r>
              <a:rPr lang="sl-SI" dirty="0">
                <a:solidFill>
                  <a:srgbClr val="002060"/>
                </a:solidFill>
              </a:rPr>
              <a:t>d</a:t>
            </a:r>
            <a:r>
              <a:rPr lang="sl-SI" dirty="0" smtClean="0">
                <a:solidFill>
                  <a:srgbClr val="002060"/>
                </a:solidFill>
              </a:rPr>
              <a:t>nevno/nočno življenje, varnost</a:t>
            </a:r>
            <a:r>
              <a:rPr lang="en-US" dirty="0">
                <a:solidFill>
                  <a:srgbClr val="002060"/>
                </a:solidFill>
              </a:rPr>
              <a:t>	</a:t>
            </a:r>
            <a:endParaRPr lang="sl-SI" dirty="0" smtClean="0">
              <a:solidFill>
                <a:srgbClr val="002060"/>
              </a:solidFill>
            </a:endParaRPr>
          </a:p>
          <a:p>
            <a:r>
              <a:rPr lang="sl-SI" dirty="0">
                <a:solidFill>
                  <a:srgbClr val="002060"/>
                </a:solidFill>
              </a:rPr>
              <a:t>d</a:t>
            </a:r>
            <a:r>
              <a:rPr lang="sl-SI" dirty="0" smtClean="0">
                <a:solidFill>
                  <a:srgbClr val="002060"/>
                </a:solidFill>
              </a:rPr>
              <a:t>enar, stroški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na letališču, na letalu</a:t>
            </a:r>
          </a:p>
          <a:p>
            <a:r>
              <a:rPr lang="sl-SI" dirty="0">
                <a:solidFill>
                  <a:srgbClr val="002060"/>
                </a:solidFill>
              </a:rPr>
              <a:t>i</a:t>
            </a:r>
            <a:r>
              <a:rPr lang="sl-SI" dirty="0" smtClean="0">
                <a:solidFill>
                  <a:srgbClr val="002060"/>
                </a:solidFill>
              </a:rPr>
              <a:t>zgubljena prtljaga, osebni dokumenti</a:t>
            </a:r>
          </a:p>
          <a:p>
            <a:r>
              <a:rPr lang="sl-SI" dirty="0">
                <a:solidFill>
                  <a:srgbClr val="002060"/>
                </a:solidFill>
              </a:rPr>
              <a:t>n</a:t>
            </a:r>
            <a:r>
              <a:rPr lang="sl-SI" dirty="0" smtClean="0">
                <a:solidFill>
                  <a:srgbClr val="002060"/>
                </a:solidFill>
              </a:rPr>
              <a:t>a delo in nazaj (javni prevoz)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202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PRIPRAVA </a:t>
            </a:r>
            <a:r>
              <a:rPr lang="sl-SI" dirty="0">
                <a:solidFill>
                  <a:srgbClr val="C00000"/>
                </a:solidFill>
              </a:rPr>
              <a:t>UDELEŽENCEV MOBILNOSTI</a:t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sz="2700" dirty="0" smtClean="0">
                <a:solidFill>
                  <a:srgbClr val="002060"/>
                </a:solidFill>
              </a:rPr>
              <a:t>KULTURNA PRIPRAVA ZA </a:t>
            </a:r>
            <a:r>
              <a:rPr lang="sl-SI" sz="2700" dirty="0">
                <a:solidFill>
                  <a:srgbClr val="002060"/>
                </a:solidFill>
              </a:rPr>
              <a:t>DIJAKE, SPREMLJEVALCE IN STARŠE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država gostiteljica (host </a:t>
            </a:r>
            <a:r>
              <a:rPr lang="sl-SI" dirty="0" err="1" smtClean="0">
                <a:solidFill>
                  <a:srgbClr val="002060"/>
                </a:solidFill>
              </a:rPr>
              <a:t>country</a:t>
            </a:r>
            <a:r>
              <a:rPr lang="sl-SI" dirty="0" smtClean="0">
                <a:solidFill>
                  <a:srgbClr val="002060"/>
                </a:solidFill>
              </a:rPr>
              <a:t>)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zgodovina, geografija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video gradivo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kulturne razlike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umetnost, glasba, kulturne znamenitosti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vera, jezik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navade, običaji, prazniki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novi prijatelji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ipd. 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471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PRIPRAVA </a:t>
            </a:r>
            <a:r>
              <a:rPr lang="sl-SI" dirty="0">
                <a:solidFill>
                  <a:srgbClr val="C00000"/>
                </a:solidFill>
              </a:rPr>
              <a:t>UDELEŽENCEV MOBILNOSTI</a:t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sz="2700" dirty="0" smtClean="0">
                <a:solidFill>
                  <a:srgbClr val="002060"/>
                </a:solidFill>
              </a:rPr>
              <a:t>JEZIKOVNA PRIPRAVA ZA </a:t>
            </a:r>
            <a:r>
              <a:rPr lang="sl-SI" sz="2700" dirty="0">
                <a:solidFill>
                  <a:srgbClr val="002060"/>
                </a:solidFill>
              </a:rPr>
              <a:t>DIJAKE, SPREMLJEVALCE IN STARŠE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002060"/>
                </a:solidFill>
              </a:rPr>
              <a:t>p</a:t>
            </a:r>
            <a:r>
              <a:rPr lang="sl-SI" dirty="0" smtClean="0">
                <a:solidFill>
                  <a:srgbClr val="002060"/>
                </a:solidFill>
              </a:rPr>
              <a:t>redstavitev jezika</a:t>
            </a:r>
          </a:p>
          <a:p>
            <a:r>
              <a:rPr lang="sl-SI" dirty="0">
                <a:solidFill>
                  <a:srgbClr val="002060"/>
                </a:solidFill>
              </a:rPr>
              <a:t>v</a:t>
            </a:r>
            <a:r>
              <a:rPr lang="sl-SI" dirty="0" smtClean="0">
                <a:solidFill>
                  <a:srgbClr val="002060"/>
                </a:solidFill>
              </a:rPr>
              <a:t>sakodnevne situacije </a:t>
            </a:r>
            <a:r>
              <a:rPr lang="en-SI" dirty="0" smtClean="0">
                <a:solidFill>
                  <a:srgbClr val="002060"/>
                </a:solidFill>
              </a:rPr>
              <a:t>–</a:t>
            </a:r>
            <a:r>
              <a:rPr lang="sl-SI" dirty="0" smtClean="0">
                <a:solidFill>
                  <a:srgbClr val="002060"/>
                </a:solidFill>
              </a:rPr>
              <a:t> osnovni izrazi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450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PRIPRAVA </a:t>
            </a:r>
            <a:r>
              <a:rPr lang="sl-SI" dirty="0">
                <a:solidFill>
                  <a:srgbClr val="C00000"/>
                </a:solidFill>
              </a:rPr>
              <a:t>UDELEŽENCEV MOBILNOSTI</a:t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sz="2700" dirty="0" smtClean="0">
                <a:solidFill>
                  <a:srgbClr val="002060"/>
                </a:solidFill>
              </a:rPr>
              <a:t>INFORMACIJE IN DOKUMENTACIJA PRED ODHODOM ZA DIJAKE IN SPREMLJEVALCE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002060"/>
                </a:solidFill>
              </a:rPr>
              <a:t>i</a:t>
            </a:r>
            <a:r>
              <a:rPr lang="sl-SI" dirty="0" smtClean="0">
                <a:solidFill>
                  <a:srgbClr val="002060"/>
                </a:solidFill>
              </a:rPr>
              <a:t>nformacije o odhodu/prihodu (letalske vozovnice, avtobus/vlak)</a:t>
            </a:r>
          </a:p>
          <a:p>
            <a:r>
              <a:rPr lang="sl-SI" dirty="0">
                <a:solidFill>
                  <a:srgbClr val="002060"/>
                </a:solidFill>
              </a:rPr>
              <a:t>z</a:t>
            </a:r>
            <a:r>
              <a:rPr lang="sl-SI" dirty="0" smtClean="0">
                <a:solidFill>
                  <a:srgbClr val="002060"/>
                </a:solidFill>
              </a:rPr>
              <a:t>avarovalna polica</a:t>
            </a:r>
          </a:p>
          <a:p>
            <a:r>
              <a:rPr lang="sl-SI" dirty="0">
                <a:solidFill>
                  <a:srgbClr val="002060"/>
                </a:solidFill>
              </a:rPr>
              <a:t>i</a:t>
            </a:r>
            <a:r>
              <a:rPr lang="sl-SI" dirty="0" smtClean="0">
                <a:solidFill>
                  <a:srgbClr val="002060"/>
                </a:solidFill>
              </a:rPr>
              <a:t>nformacije o končnem programu, kontaktni osebi, ustanovi gostiteljici</a:t>
            </a:r>
          </a:p>
          <a:p>
            <a:r>
              <a:rPr lang="sl-SI" dirty="0">
                <a:solidFill>
                  <a:srgbClr val="002060"/>
                </a:solidFill>
              </a:rPr>
              <a:t>p</a:t>
            </a:r>
            <a:r>
              <a:rPr lang="sl-SI" dirty="0" smtClean="0">
                <a:solidFill>
                  <a:srgbClr val="002060"/>
                </a:solidFill>
              </a:rPr>
              <a:t>romocijska darila, darila mentorju/družini v tujini</a:t>
            </a:r>
          </a:p>
          <a:p>
            <a:r>
              <a:rPr lang="sl-SI" dirty="0">
                <a:solidFill>
                  <a:srgbClr val="002060"/>
                </a:solidFill>
              </a:rPr>
              <a:t>š</a:t>
            </a:r>
            <a:r>
              <a:rPr lang="sl-SI" dirty="0" smtClean="0">
                <a:solidFill>
                  <a:srgbClr val="002060"/>
                </a:solidFill>
              </a:rPr>
              <a:t>e zadnja vprašanja in odgovori pred odhodom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471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 smtClean="0">
                <a:solidFill>
                  <a:srgbClr val="C00000"/>
                </a:solidFill>
              </a:rPr>
              <a:t>UDELEŽENCi</a:t>
            </a:r>
            <a:r>
              <a:rPr lang="sl-SI" dirty="0" smtClean="0">
                <a:solidFill>
                  <a:srgbClr val="C00000"/>
                </a:solidFill>
              </a:rPr>
              <a:t> V ČASU MOBILNOSTI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002060"/>
                </a:solidFill>
              </a:rPr>
              <a:t>s</a:t>
            </a:r>
            <a:r>
              <a:rPr lang="sl-SI" dirty="0" smtClean="0">
                <a:solidFill>
                  <a:srgbClr val="002060"/>
                </a:solidFill>
              </a:rPr>
              <a:t>ledijo navodilom</a:t>
            </a:r>
          </a:p>
          <a:p>
            <a:r>
              <a:rPr lang="sl-SI" dirty="0">
                <a:solidFill>
                  <a:srgbClr val="002060"/>
                </a:solidFill>
              </a:rPr>
              <a:t>v</a:t>
            </a:r>
            <a:r>
              <a:rPr lang="sl-SI" dirty="0" smtClean="0">
                <a:solidFill>
                  <a:srgbClr val="002060"/>
                </a:solidFill>
              </a:rPr>
              <a:t>estno opravljajo svoje delo</a:t>
            </a:r>
          </a:p>
          <a:p>
            <a:r>
              <a:rPr lang="sl-SI" dirty="0">
                <a:solidFill>
                  <a:srgbClr val="002060"/>
                </a:solidFill>
              </a:rPr>
              <a:t>v</a:t>
            </a:r>
            <a:r>
              <a:rPr lang="sl-SI" dirty="0" smtClean="0">
                <a:solidFill>
                  <a:srgbClr val="002060"/>
                </a:solidFill>
              </a:rPr>
              <a:t> primeru težav se takoj obrnejo na svojega mentorja, učitelja spremljevalca ali pa koordinatorja v državi prejemnici oz. na SŠOM</a:t>
            </a:r>
          </a:p>
          <a:p>
            <a:r>
              <a:rPr lang="sl-SI" dirty="0">
                <a:solidFill>
                  <a:srgbClr val="002060"/>
                </a:solidFill>
              </a:rPr>
              <a:t>skupaj napišejo članek in ga opremijo s slikovnim materialom</a:t>
            </a:r>
          </a:p>
          <a:p>
            <a:r>
              <a:rPr lang="sl-SI" dirty="0">
                <a:solidFill>
                  <a:srgbClr val="002060"/>
                </a:solidFill>
              </a:rPr>
              <a:t>posnamejo kratek video film </a:t>
            </a:r>
            <a:endParaRPr lang="sl-SI" dirty="0" smtClean="0">
              <a:solidFill>
                <a:srgbClr val="002060"/>
              </a:solidFill>
            </a:endParaRPr>
          </a:p>
          <a:p>
            <a:r>
              <a:rPr lang="sl-SI" dirty="0" smtClean="0">
                <a:solidFill>
                  <a:srgbClr val="002060"/>
                </a:solidFill>
              </a:rPr>
              <a:t>izpolnijo </a:t>
            </a:r>
            <a:r>
              <a:rPr lang="sl-SI" dirty="0" err="1" smtClean="0">
                <a:solidFill>
                  <a:srgbClr val="002060"/>
                </a:solidFill>
              </a:rPr>
              <a:t>evalvacijske</a:t>
            </a:r>
            <a:r>
              <a:rPr lang="sl-SI" dirty="0" smtClean="0">
                <a:solidFill>
                  <a:srgbClr val="002060"/>
                </a:solidFill>
              </a:rPr>
              <a:t> vprašalnike (po potrebi)</a:t>
            </a:r>
          </a:p>
          <a:p>
            <a:r>
              <a:rPr lang="sl-SI" dirty="0">
                <a:solidFill>
                  <a:srgbClr val="002060"/>
                </a:solidFill>
              </a:rPr>
              <a:t>i</a:t>
            </a:r>
            <a:r>
              <a:rPr lang="sl-SI" dirty="0" smtClean="0">
                <a:solidFill>
                  <a:srgbClr val="002060"/>
                </a:solidFill>
              </a:rPr>
              <a:t>zpolnijo poročila o PUD-u po navodilu organizatorja PUD-a na SŠOM (če je potrebno)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945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err="1" smtClean="0">
                <a:solidFill>
                  <a:srgbClr val="C00000"/>
                </a:solidFill>
              </a:rPr>
              <a:t>UDELEŽENCi</a:t>
            </a:r>
            <a:r>
              <a:rPr lang="sl-SI" dirty="0" smtClean="0">
                <a:solidFill>
                  <a:srgbClr val="C00000"/>
                </a:solidFill>
              </a:rPr>
              <a:t> PO OPRAVLJENI MOBILNOSTI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 fontScale="92500" lnSpcReduction="10000"/>
          </a:bodyPr>
          <a:lstStyle/>
          <a:p>
            <a:r>
              <a:rPr lang="sl-SI" dirty="0">
                <a:solidFill>
                  <a:srgbClr val="002060"/>
                </a:solidFill>
              </a:rPr>
              <a:t>i</a:t>
            </a:r>
            <a:r>
              <a:rPr lang="sl-SI" dirty="0" smtClean="0">
                <a:solidFill>
                  <a:srgbClr val="002060"/>
                </a:solidFill>
              </a:rPr>
              <a:t>zpolnijo </a:t>
            </a:r>
            <a:r>
              <a:rPr lang="sl-SI" dirty="0" err="1" smtClean="0">
                <a:solidFill>
                  <a:srgbClr val="002060"/>
                </a:solidFill>
              </a:rPr>
              <a:t>evalvacijske</a:t>
            </a:r>
            <a:r>
              <a:rPr lang="sl-SI" dirty="0" smtClean="0">
                <a:solidFill>
                  <a:srgbClr val="002060"/>
                </a:solidFill>
              </a:rPr>
              <a:t> vprašalnike v </a:t>
            </a:r>
            <a:r>
              <a:rPr lang="sl-SI" dirty="0" err="1" smtClean="0">
                <a:solidFill>
                  <a:srgbClr val="002060"/>
                </a:solidFill>
              </a:rPr>
              <a:t>Mobility</a:t>
            </a:r>
            <a:r>
              <a:rPr lang="sl-SI" dirty="0" smtClean="0">
                <a:solidFill>
                  <a:srgbClr val="002060"/>
                </a:solidFill>
              </a:rPr>
              <a:t> </a:t>
            </a:r>
            <a:r>
              <a:rPr lang="sl-SI" dirty="0" err="1" smtClean="0">
                <a:solidFill>
                  <a:srgbClr val="002060"/>
                </a:solidFill>
              </a:rPr>
              <a:t>tool</a:t>
            </a:r>
            <a:r>
              <a:rPr lang="sl-SI" dirty="0" smtClean="0">
                <a:solidFill>
                  <a:srgbClr val="002060"/>
                </a:solidFill>
              </a:rPr>
              <a:t> aplikaciji </a:t>
            </a:r>
            <a:r>
              <a:rPr lang="sl-SI" sz="1500" dirty="0" smtClean="0">
                <a:solidFill>
                  <a:srgbClr val="002060"/>
                </a:solidFill>
              </a:rPr>
              <a:t>(dobijo povezavo na koncu opravljene mobilnosti)</a:t>
            </a:r>
          </a:p>
          <a:p>
            <a:r>
              <a:rPr lang="sl-SI" dirty="0">
                <a:solidFill>
                  <a:srgbClr val="002060"/>
                </a:solidFill>
              </a:rPr>
              <a:t>p</a:t>
            </a:r>
            <a:r>
              <a:rPr lang="sl-SI" dirty="0" smtClean="0">
                <a:solidFill>
                  <a:srgbClr val="002060"/>
                </a:solidFill>
              </a:rPr>
              <a:t>redstavijo svojo izkušnjo na skupni organizirani predstavitvi, v razredu </a:t>
            </a:r>
            <a:r>
              <a:rPr lang="en-SI" dirty="0" smtClean="0">
                <a:solidFill>
                  <a:srgbClr val="002060"/>
                </a:solidFill>
              </a:rPr>
              <a:t>…</a:t>
            </a:r>
            <a:endParaRPr lang="sl-SI" dirty="0" smtClean="0">
              <a:solidFill>
                <a:srgbClr val="002060"/>
              </a:solidFill>
            </a:endParaRPr>
          </a:p>
          <a:p>
            <a:r>
              <a:rPr lang="sl-SI" dirty="0">
                <a:solidFill>
                  <a:srgbClr val="002060"/>
                </a:solidFill>
              </a:rPr>
              <a:t>o</a:t>
            </a:r>
            <a:r>
              <a:rPr lang="sl-SI" dirty="0" smtClean="0">
                <a:solidFill>
                  <a:srgbClr val="002060"/>
                </a:solidFill>
              </a:rPr>
              <a:t>bjavijo članek na spletni strani SŠOM, FB SŠOM, </a:t>
            </a:r>
            <a:r>
              <a:rPr lang="sl-SI" dirty="0" err="1" smtClean="0">
                <a:solidFill>
                  <a:srgbClr val="002060"/>
                </a:solidFill>
              </a:rPr>
              <a:t>Instagramu</a:t>
            </a:r>
            <a:r>
              <a:rPr lang="sl-SI" dirty="0" smtClean="0">
                <a:solidFill>
                  <a:srgbClr val="002060"/>
                </a:solidFill>
              </a:rPr>
              <a:t> SŠOM, </a:t>
            </a:r>
            <a:r>
              <a:rPr lang="sl-SI" dirty="0" err="1" smtClean="0">
                <a:solidFill>
                  <a:srgbClr val="002060"/>
                </a:solidFill>
              </a:rPr>
              <a:t>Twitterju</a:t>
            </a:r>
            <a:r>
              <a:rPr lang="sl-SI" dirty="0" smtClean="0">
                <a:solidFill>
                  <a:srgbClr val="002060"/>
                </a:solidFill>
              </a:rPr>
              <a:t> SŠOM </a:t>
            </a:r>
            <a:r>
              <a:rPr lang="sl-SI" sz="1500" dirty="0">
                <a:solidFill>
                  <a:srgbClr val="002060"/>
                </a:solidFill>
              </a:rPr>
              <a:t>(</a:t>
            </a:r>
            <a:r>
              <a:rPr lang="sl-SI" sz="1500" dirty="0" smtClean="0">
                <a:solidFill>
                  <a:srgbClr val="002060"/>
                </a:solidFill>
              </a:rPr>
              <a:t>v dogovoru s koordinatorjem projekta)</a:t>
            </a:r>
          </a:p>
          <a:p>
            <a:r>
              <a:rPr lang="sl-SI" dirty="0">
                <a:solidFill>
                  <a:srgbClr val="002060"/>
                </a:solidFill>
              </a:rPr>
              <a:t>p</a:t>
            </a:r>
            <a:r>
              <a:rPr lang="sl-SI" dirty="0" smtClean="0">
                <a:solidFill>
                  <a:srgbClr val="002060"/>
                </a:solidFill>
              </a:rPr>
              <a:t>redstavijo kratek video film </a:t>
            </a:r>
            <a:r>
              <a:rPr lang="pl-PL" sz="1500" dirty="0">
                <a:solidFill>
                  <a:srgbClr val="002060"/>
                </a:solidFill>
              </a:rPr>
              <a:t>(v dogovoru s koordinatorjem projekta)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v primeru težav se takoj obrnejo na svojega mentorja, učitelja spremljevalca ali pa koordinatorja v državi prejemnici oz. na SŠOM</a:t>
            </a:r>
          </a:p>
          <a:p>
            <a:r>
              <a:rPr lang="sl-SI" dirty="0">
                <a:solidFill>
                  <a:srgbClr val="002060"/>
                </a:solidFill>
              </a:rPr>
              <a:t>i</a:t>
            </a:r>
            <a:r>
              <a:rPr lang="sl-SI" dirty="0" smtClean="0">
                <a:solidFill>
                  <a:srgbClr val="002060"/>
                </a:solidFill>
              </a:rPr>
              <a:t>zpolnijo </a:t>
            </a:r>
            <a:r>
              <a:rPr lang="sl-SI" dirty="0" err="1" smtClean="0">
                <a:solidFill>
                  <a:srgbClr val="002060"/>
                </a:solidFill>
              </a:rPr>
              <a:t>evalvacijske</a:t>
            </a:r>
            <a:r>
              <a:rPr lang="sl-SI" dirty="0" smtClean="0">
                <a:solidFill>
                  <a:srgbClr val="002060"/>
                </a:solidFill>
              </a:rPr>
              <a:t> vprašalnike </a:t>
            </a:r>
            <a:r>
              <a:rPr lang="sl-SI" sz="1500" dirty="0" smtClean="0">
                <a:solidFill>
                  <a:srgbClr val="002060"/>
                </a:solidFill>
              </a:rPr>
              <a:t>(po potrebi)</a:t>
            </a:r>
          </a:p>
          <a:p>
            <a:r>
              <a:rPr lang="sl-SI" dirty="0">
                <a:solidFill>
                  <a:srgbClr val="002060"/>
                </a:solidFill>
              </a:rPr>
              <a:t>i</a:t>
            </a:r>
            <a:r>
              <a:rPr lang="sl-SI" dirty="0" smtClean="0">
                <a:solidFill>
                  <a:srgbClr val="002060"/>
                </a:solidFill>
              </a:rPr>
              <a:t>zpolnijo poročila o PUD-u po navodilu organizatorja PUD-a na </a:t>
            </a:r>
            <a:r>
              <a:rPr lang="sl-SI" dirty="0">
                <a:solidFill>
                  <a:srgbClr val="002060"/>
                </a:solidFill>
              </a:rPr>
              <a:t>SŠOM </a:t>
            </a:r>
            <a:r>
              <a:rPr lang="sl-SI" sz="1300" dirty="0">
                <a:solidFill>
                  <a:srgbClr val="002060"/>
                </a:solidFill>
              </a:rPr>
              <a:t>(po potrebi)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75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STARŠI UDELEŽENCEV MOBILNOSTI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002060"/>
                </a:solidFill>
              </a:rPr>
              <a:t>PRED ODHODOM</a:t>
            </a:r>
          </a:p>
          <a:p>
            <a:r>
              <a:rPr lang="sl-SI" sz="1800" dirty="0" smtClean="0">
                <a:solidFill>
                  <a:srgbClr val="002060"/>
                </a:solidFill>
              </a:rPr>
              <a:t>podpišejo izjavo za svojega otroka (obrazec</a:t>
            </a:r>
            <a:r>
              <a:rPr lang="sl-SI" sz="18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sl-SI" sz="1800" dirty="0">
                <a:solidFill>
                  <a:srgbClr val="002060"/>
                </a:solidFill>
              </a:rPr>
              <a:t>p</a:t>
            </a:r>
            <a:r>
              <a:rPr lang="sl-SI" sz="1800" dirty="0" smtClean="0">
                <a:solidFill>
                  <a:srgbClr val="002060"/>
                </a:solidFill>
              </a:rPr>
              <a:t>reverijo veljavnost dokumentov (osebna izkaznica/potni list)</a:t>
            </a:r>
            <a:endParaRPr lang="sl-SI" sz="1800" dirty="0" smtClean="0">
              <a:solidFill>
                <a:srgbClr val="002060"/>
              </a:solidFill>
            </a:endParaRPr>
          </a:p>
          <a:p>
            <a:r>
              <a:rPr lang="sl-SI" sz="1800" dirty="0" smtClean="0">
                <a:solidFill>
                  <a:srgbClr val="002060"/>
                </a:solidFill>
              </a:rPr>
              <a:t>se pogovorijo o vedenju</a:t>
            </a:r>
          </a:p>
          <a:p>
            <a:r>
              <a:rPr lang="sl-SI" sz="1800" dirty="0" smtClean="0">
                <a:solidFill>
                  <a:srgbClr val="002060"/>
                </a:solidFill>
              </a:rPr>
              <a:t>če imajo izkušnje z bivanjem v tujini, jih predajo naprej</a:t>
            </a:r>
          </a:p>
          <a:p>
            <a:r>
              <a:rPr lang="sl-SI" sz="1800" dirty="0" smtClean="0">
                <a:solidFill>
                  <a:srgbClr val="002060"/>
                </a:solidFill>
              </a:rPr>
              <a:t>otroka naučijo oprati perilo</a:t>
            </a:r>
          </a:p>
          <a:p>
            <a:r>
              <a:rPr lang="sl-SI" sz="1800" dirty="0" smtClean="0">
                <a:solidFill>
                  <a:srgbClr val="002060"/>
                </a:solidFill>
              </a:rPr>
              <a:t>se pogovorijo o „zapravljanju denarja“</a:t>
            </a:r>
          </a:p>
          <a:p>
            <a:r>
              <a:rPr lang="sl-SI" sz="1800" dirty="0">
                <a:solidFill>
                  <a:srgbClr val="002060"/>
                </a:solidFill>
              </a:rPr>
              <a:t>o</a:t>
            </a:r>
            <a:r>
              <a:rPr lang="sl-SI" sz="1800" dirty="0" smtClean="0">
                <a:solidFill>
                  <a:srgbClr val="002060"/>
                </a:solidFill>
              </a:rPr>
              <a:t>troka naučijo skuhati nekaj osnovnih jedi</a:t>
            </a:r>
          </a:p>
          <a:p>
            <a:r>
              <a:rPr lang="sl-SI" sz="1800" dirty="0">
                <a:solidFill>
                  <a:srgbClr val="002060"/>
                </a:solidFill>
              </a:rPr>
              <a:t>o</a:t>
            </a:r>
            <a:r>
              <a:rPr lang="sl-SI" sz="1800" dirty="0" smtClean="0">
                <a:solidFill>
                  <a:srgbClr val="002060"/>
                </a:solidFill>
              </a:rPr>
              <a:t>troka navajajo na samostojnost že v Sloveniji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986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STARŠI UDELEŽENCEV MOBILNOSTI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002060"/>
                </a:solidFill>
              </a:rPr>
              <a:t>V ČASU MOBILNOSTI OTROKA</a:t>
            </a:r>
          </a:p>
          <a:p>
            <a:r>
              <a:rPr lang="sl-SI" sz="1800" dirty="0">
                <a:solidFill>
                  <a:srgbClr val="002060"/>
                </a:solidFill>
              </a:rPr>
              <a:t>n</a:t>
            </a:r>
            <a:r>
              <a:rPr lang="sl-SI" sz="1800" dirty="0" smtClean="0">
                <a:solidFill>
                  <a:srgbClr val="002060"/>
                </a:solidFill>
              </a:rPr>
              <a:t>e kličejo vsaki dan</a:t>
            </a:r>
          </a:p>
          <a:p>
            <a:r>
              <a:rPr lang="sl-SI" sz="1800" dirty="0">
                <a:solidFill>
                  <a:srgbClr val="002060"/>
                </a:solidFill>
              </a:rPr>
              <a:t>v</a:t>
            </a:r>
            <a:r>
              <a:rPr lang="sl-SI" sz="1800" dirty="0" smtClean="0">
                <a:solidFill>
                  <a:srgbClr val="002060"/>
                </a:solidFill>
              </a:rPr>
              <a:t> primeru zaznanih težav najprej obvestijo koordinatorja na SŠOM (le-ta kontaktira ustanovo prejemnico)</a:t>
            </a:r>
          </a:p>
          <a:p>
            <a:r>
              <a:rPr lang="sl-SI" sz="1800" dirty="0">
                <a:solidFill>
                  <a:srgbClr val="002060"/>
                </a:solidFill>
              </a:rPr>
              <a:t>s</a:t>
            </a:r>
            <a:r>
              <a:rPr lang="sl-SI" sz="1800" dirty="0" smtClean="0">
                <a:solidFill>
                  <a:srgbClr val="002060"/>
                </a:solidFill>
              </a:rPr>
              <a:t>kupaj s koordinatorjem na SŠOM iščejo morebitne rešitve za nastalo situacijo</a:t>
            </a:r>
          </a:p>
          <a:p>
            <a:pPr marL="0" indent="0">
              <a:buNone/>
            </a:pPr>
            <a:r>
              <a:rPr lang="sl-SI" sz="1800" dirty="0" smtClean="0">
                <a:solidFill>
                  <a:srgbClr val="002060"/>
                </a:solidFill>
              </a:rPr>
              <a:t>PO KONČANI MOBILNOSTI</a:t>
            </a:r>
          </a:p>
          <a:p>
            <a:r>
              <a:rPr lang="sl-SI" sz="1800" dirty="0">
                <a:solidFill>
                  <a:srgbClr val="002060"/>
                </a:solidFill>
              </a:rPr>
              <a:t>s</a:t>
            </a:r>
            <a:r>
              <a:rPr lang="sl-SI" sz="1800" dirty="0" smtClean="0">
                <a:solidFill>
                  <a:srgbClr val="002060"/>
                </a:solidFill>
              </a:rPr>
              <a:t>e udeležijo skupne predstavitve</a:t>
            </a:r>
          </a:p>
          <a:p>
            <a:r>
              <a:rPr lang="sl-SI" sz="1800" dirty="0" smtClean="0">
                <a:solidFill>
                  <a:srgbClr val="002060"/>
                </a:solidFill>
              </a:rPr>
              <a:t>Promovirajo </a:t>
            </a:r>
            <a:r>
              <a:rPr lang="sl-SI" sz="1800" dirty="0" err="1" smtClean="0">
                <a:solidFill>
                  <a:srgbClr val="002060"/>
                </a:solidFill>
              </a:rPr>
              <a:t>Erasmus</a:t>
            </a:r>
            <a:r>
              <a:rPr lang="sl-SI" sz="1800" dirty="0" smtClean="0">
                <a:solidFill>
                  <a:srgbClr val="002060"/>
                </a:solidFill>
              </a:rPr>
              <a:t>+ mobilnost projekt 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059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ERASMUS+ MOBILNOST</a:t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sz="2700" dirty="0" smtClean="0">
                <a:solidFill>
                  <a:srgbClr val="002060"/>
                </a:solidFill>
              </a:rPr>
              <a:t>PROJEKT, KI NUDI VEČ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002060"/>
                </a:solidFill>
              </a:rPr>
              <a:t>Kontaktne osebe v projektu:</a:t>
            </a:r>
          </a:p>
          <a:p>
            <a:pPr marL="0" indent="0">
              <a:buNone/>
            </a:pPr>
            <a:endParaRPr lang="sl-SI" dirty="0">
              <a:solidFill>
                <a:srgbClr val="002060"/>
              </a:solidFill>
            </a:endParaRPr>
          </a:p>
          <a:p>
            <a:r>
              <a:rPr lang="sl-SI" dirty="0" smtClean="0">
                <a:solidFill>
                  <a:srgbClr val="002060"/>
                </a:solidFill>
              </a:rPr>
              <a:t>Marija Pintar (</a:t>
            </a:r>
            <a:r>
              <a:rPr lang="sl-SI" dirty="0" smtClean="0">
                <a:solidFill>
                  <a:srgbClr val="002060"/>
                </a:solidFill>
                <a:hlinkClick r:id="rId2"/>
              </a:rPr>
              <a:t>marija.pintar@ssom.si</a:t>
            </a:r>
            <a:r>
              <a:rPr lang="sl-SI" dirty="0" smtClean="0">
                <a:solidFill>
                  <a:srgbClr val="002060"/>
                </a:solidFill>
              </a:rPr>
              <a:t>)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Martin Grajfoner (</a:t>
            </a:r>
            <a:r>
              <a:rPr lang="sl-SI" dirty="0" smtClean="0">
                <a:solidFill>
                  <a:srgbClr val="002060"/>
                </a:solidFill>
                <a:hlinkClick r:id="rId3"/>
              </a:rPr>
              <a:t>martin.grajfoner@ssom.si</a:t>
            </a:r>
            <a:r>
              <a:rPr lang="sl-SI" dirty="0" smtClean="0">
                <a:solidFill>
                  <a:srgbClr val="002060"/>
                </a:solidFill>
              </a:rPr>
              <a:t>)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Nadja Jager Popović (nadja.jpopovic@ssom.si)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38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UČNA MOBILNOST POSAMEZNIKOV </a:t>
            </a:r>
            <a:r>
              <a:rPr lang="sl-SI" dirty="0" smtClean="0">
                <a:solidFill>
                  <a:srgbClr val="C00000"/>
                </a:solidFill>
              </a:rPr>
              <a:t>ka1</a:t>
            </a:r>
            <a:br>
              <a:rPr lang="sl-SI" dirty="0" smtClean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69875" lvl="1"/>
            <a:endParaRPr lang="sl-SI" dirty="0" smtClean="0">
              <a:solidFill>
                <a:srgbClr val="002060"/>
              </a:solidFill>
            </a:endParaRPr>
          </a:p>
          <a:p>
            <a:pPr marL="269875" lvl="1"/>
            <a:r>
              <a:rPr lang="sl-SI" dirty="0" smtClean="0">
                <a:solidFill>
                  <a:srgbClr val="002060"/>
                </a:solidFill>
              </a:rPr>
              <a:t>IZKUŠNJA V TUJINI POMEMBNA ZA OSEBNI IN STROKOVNI RAZVOJ POSAMEZNIKA</a:t>
            </a:r>
          </a:p>
          <a:p>
            <a:pPr marL="269875" lvl="1"/>
            <a:r>
              <a:rPr lang="sl-SI" dirty="0" smtClean="0">
                <a:solidFill>
                  <a:srgbClr val="002060"/>
                </a:solidFill>
              </a:rPr>
              <a:t>PRIDOBITEV ZNANJA, SPRETNOSTI</a:t>
            </a:r>
          </a:p>
          <a:p>
            <a:pPr marL="269875" lvl="1"/>
            <a:r>
              <a:rPr lang="sl-SI" dirty="0" smtClean="0">
                <a:solidFill>
                  <a:srgbClr val="002060"/>
                </a:solidFill>
              </a:rPr>
              <a:t>POZITIVNE SPREMEMBE IN RAZVOJNI PREMIKI ZNOTRAJ SODELUJOČIH ORGANIZACIJ</a:t>
            </a:r>
          </a:p>
          <a:p>
            <a:pPr marL="269875" lvl="1"/>
            <a:r>
              <a:rPr lang="sl-SI" dirty="0" smtClean="0">
                <a:solidFill>
                  <a:srgbClr val="002060"/>
                </a:solidFill>
              </a:rPr>
              <a:t>INOVACIJE IN TUDI PRENOVA SISTEMOV IZOBRAŽEVANJA</a:t>
            </a:r>
          </a:p>
          <a:p>
            <a:pPr marL="41275" lvl="1" indent="0">
              <a:buNone/>
            </a:pPr>
            <a:r>
              <a:rPr lang="sl-SI" dirty="0" smtClean="0">
                <a:solidFill>
                  <a:srgbClr val="002060"/>
                </a:solidFill>
              </a:rPr>
              <a:t>**************</a:t>
            </a:r>
          </a:p>
          <a:p>
            <a:pPr marL="327025" lvl="1" indent="-285750"/>
            <a:r>
              <a:rPr lang="sl-SI" dirty="0" smtClean="0">
                <a:solidFill>
                  <a:srgbClr val="002060"/>
                </a:solidFill>
              </a:rPr>
              <a:t>SPOZNAVANJE DRUGE DRŽAVE, KULTURE, JEZIKA</a:t>
            </a:r>
          </a:p>
          <a:p>
            <a:pPr marL="327025" lvl="1" indent="-285750"/>
            <a:r>
              <a:rPr lang="sl-SI" dirty="0" smtClean="0">
                <a:solidFill>
                  <a:srgbClr val="002060"/>
                </a:solidFill>
              </a:rPr>
              <a:t>NOVA POZNANSTVA IN DOLGOROČNA PRIJATELJSTVA</a:t>
            </a:r>
          </a:p>
          <a:p>
            <a:pPr marL="327025" lvl="1" indent="-285750"/>
            <a:r>
              <a:rPr lang="sl-SI" dirty="0" smtClean="0">
                <a:solidFill>
                  <a:srgbClr val="002060"/>
                </a:solidFill>
              </a:rPr>
              <a:t>RAZVIJANJE SAMOSTOJNOSTI IN PRILAGAJANJA</a:t>
            </a:r>
          </a:p>
          <a:p>
            <a:pPr marL="327025" lvl="1" indent="-285750"/>
            <a:r>
              <a:rPr lang="sl-SI" dirty="0" smtClean="0">
                <a:solidFill>
                  <a:srgbClr val="002060"/>
                </a:solidFill>
              </a:rPr>
              <a:t>TIMSKO DELO</a:t>
            </a:r>
          </a:p>
          <a:p>
            <a:pPr marL="269875" lvl="1"/>
            <a:endParaRPr lang="sl-SI" dirty="0">
              <a:solidFill>
                <a:srgbClr val="002060"/>
              </a:solidFill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5708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PROJEKTNI PARTNERJI</a:t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sz="2000" dirty="0" smtClean="0">
                <a:solidFill>
                  <a:srgbClr val="C00000"/>
                </a:solidFill>
              </a:rPr>
              <a:t>trajanje: </a:t>
            </a:r>
            <a:r>
              <a:rPr lang="pl-PL" sz="2000" b="1" dirty="0" smtClean="0">
                <a:solidFill>
                  <a:srgbClr val="002060"/>
                </a:solidFill>
              </a:rPr>
              <a:t>20 </a:t>
            </a:r>
            <a:r>
              <a:rPr lang="pl-PL" sz="2000" b="1" dirty="0">
                <a:solidFill>
                  <a:srgbClr val="002060"/>
                </a:solidFill>
              </a:rPr>
              <a:t>mesecev </a:t>
            </a:r>
            <a:r>
              <a:rPr lang="pl-PL" sz="2000" dirty="0">
                <a:solidFill>
                  <a:srgbClr val="002060"/>
                </a:solidFill>
              </a:rPr>
              <a:t>od </a:t>
            </a:r>
            <a:r>
              <a:rPr lang="pl-PL" sz="2000" b="1" dirty="0">
                <a:solidFill>
                  <a:srgbClr val="002060"/>
                </a:solidFill>
              </a:rPr>
              <a:t>1. 6. 2019 </a:t>
            </a:r>
            <a:r>
              <a:rPr lang="pl-PL" sz="2000" dirty="0">
                <a:solidFill>
                  <a:srgbClr val="002060"/>
                </a:solidFill>
              </a:rPr>
              <a:t>do </a:t>
            </a:r>
            <a:r>
              <a:rPr lang="pl-PL" sz="2000" b="1" dirty="0">
                <a:solidFill>
                  <a:srgbClr val="002060"/>
                </a:solidFill>
              </a:rPr>
              <a:t>31. 1. </a:t>
            </a:r>
            <a:r>
              <a:rPr lang="pl-PL" sz="2000" b="1" dirty="0" smtClean="0">
                <a:solidFill>
                  <a:srgbClr val="002060"/>
                </a:solidFill>
              </a:rPr>
              <a:t>2021</a:t>
            </a:r>
            <a:r>
              <a:rPr lang="pl-PL" dirty="0">
                <a:solidFill>
                  <a:srgbClr val="002060"/>
                </a:solidFill>
              </a:rPr>
              <a:t/>
            </a:r>
            <a:br>
              <a:rPr lang="pl-PL" dirty="0">
                <a:solidFill>
                  <a:srgbClr val="00206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80" y="2015732"/>
            <a:ext cx="3494315" cy="3450613"/>
          </a:xfrm>
        </p:spPr>
        <p:txBody>
          <a:bodyPr>
            <a:normAutofit/>
          </a:bodyPr>
          <a:lstStyle/>
          <a:p>
            <a:endParaRPr lang="pl-PL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r>
              <a:rPr lang="es-ES" dirty="0" smtClean="0">
                <a:solidFill>
                  <a:srgbClr val="002060"/>
                </a:solidFill>
              </a:rPr>
              <a:t>Centro </a:t>
            </a:r>
            <a:r>
              <a:rPr lang="es-ES" dirty="0">
                <a:solidFill>
                  <a:srgbClr val="002060"/>
                </a:solidFill>
              </a:rPr>
              <a:t>Integrado de Formación Profesional LAS </a:t>
            </a:r>
            <a:r>
              <a:rPr lang="es-ES" dirty="0" smtClean="0">
                <a:solidFill>
                  <a:srgbClr val="002060"/>
                </a:solidFill>
              </a:rPr>
              <a:t>INDIAS</a:t>
            </a:r>
            <a:r>
              <a:rPr lang="sl-SI" dirty="0">
                <a:solidFill>
                  <a:srgbClr val="002060"/>
                </a:solidFill>
              </a:rPr>
              <a:t> (CIFP Las </a:t>
            </a:r>
            <a:r>
              <a:rPr lang="sl-SI" dirty="0" err="1" smtClean="0">
                <a:solidFill>
                  <a:srgbClr val="002060"/>
                </a:solidFill>
              </a:rPr>
              <a:t>Indias</a:t>
            </a:r>
            <a:r>
              <a:rPr lang="sl-SI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002060"/>
                </a:solidFill>
              </a:rPr>
              <a:t>Santa </a:t>
            </a:r>
            <a:r>
              <a:rPr lang="sl-SI" dirty="0">
                <a:solidFill>
                  <a:srgbClr val="002060"/>
                </a:solidFill>
              </a:rPr>
              <a:t>Cruz de </a:t>
            </a:r>
            <a:r>
              <a:rPr lang="sl-SI" dirty="0" smtClean="0">
                <a:solidFill>
                  <a:srgbClr val="002060"/>
                </a:solidFill>
              </a:rPr>
              <a:t>Tenerife, Španija - </a:t>
            </a:r>
            <a:r>
              <a:rPr lang="sl-SI" dirty="0" smtClean="0">
                <a:solidFill>
                  <a:srgbClr val="002060"/>
                </a:solidFill>
                <a:hlinkClick r:id="rId2"/>
              </a:rPr>
              <a:t>www.cifplasindias.eu</a:t>
            </a:r>
            <a:endParaRPr lang="sl-SI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>
              <a:solidFill>
                <a:srgbClr val="002060"/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3713" y="2015732"/>
            <a:ext cx="3270048" cy="634774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4757" y="2015732"/>
            <a:ext cx="2276475" cy="644716"/>
          </a:xfrm>
          <a:prstGeom prst="rect">
            <a:avLst/>
          </a:prstGeom>
        </p:spPr>
      </p:pic>
      <p:sp>
        <p:nvSpPr>
          <p:cNvPr id="6" name="Označba mesta vsebine 2"/>
          <p:cNvSpPr txBox="1">
            <a:spLocks/>
          </p:cNvSpPr>
          <p:nvPr/>
        </p:nvSpPr>
        <p:spPr>
          <a:xfrm>
            <a:off x="5200650" y="2822428"/>
            <a:ext cx="2930979" cy="26263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sl-SI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dirty="0" err="1" smtClean="0"/>
              <a:t>Gjøvik</a:t>
            </a:r>
            <a:r>
              <a:rPr lang="de-DE" dirty="0" smtClean="0"/>
              <a:t> </a:t>
            </a:r>
            <a:r>
              <a:rPr lang="de-DE" dirty="0" err="1" smtClean="0"/>
              <a:t>videregående</a:t>
            </a:r>
            <a:r>
              <a:rPr lang="de-DE" dirty="0" smtClean="0"/>
              <a:t> </a:t>
            </a:r>
            <a:r>
              <a:rPr lang="de-DE" dirty="0" err="1" smtClean="0"/>
              <a:t>skole</a:t>
            </a:r>
            <a:endParaRPr lang="sl-SI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dirty="0" err="1" smtClean="0"/>
              <a:t>Gjøvik</a:t>
            </a:r>
            <a:r>
              <a:rPr lang="sl-SI" dirty="0" smtClean="0"/>
              <a:t>, Norveška - </a:t>
            </a:r>
            <a:r>
              <a:rPr lang="de-DE" dirty="0" smtClean="0">
                <a:hlinkClick r:id="rId5"/>
              </a:rPr>
              <a:t>www.gjovik.vgs.no</a:t>
            </a:r>
            <a:endParaRPr lang="sl-SI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sl-SI" dirty="0">
              <a:solidFill>
                <a:srgbClr val="002060"/>
              </a:solidFill>
            </a:endParaRPr>
          </a:p>
        </p:txBody>
      </p:sp>
      <p:sp>
        <p:nvSpPr>
          <p:cNvPr id="7" name="Označba mesta vsebine 2"/>
          <p:cNvSpPr txBox="1">
            <a:spLocks/>
          </p:cNvSpPr>
          <p:nvPr/>
        </p:nvSpPr>
        <p:spPr>
          <a:xfrm>
            <a:off x="8508849" y="3091849"/>
            <a:ext cx="2930979" cy="26263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sl-SI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l-SI" dirty="0" err="1" smtClean="0"/>
              <a:t>Euroforms</a:t>
            </a:r>
            <a:r>
              <a:rPr lang="sl-SI" dirty="0" smtClean="0"/>
              <a:t> RFS</a:t>
            </a:r>
          </a:p>
          <a:p>
            <a:pPr marL="0" indent="0">
              <a:buNone/>
            </a:pPr>
            <a:r>
              <a:rPr lang="sl-SI" dirty="0" err="1" smtClean="0"/>
              <a:t>Rende</a:t>
            </a:r>
            <a:r>
              <a:rPr lang="sl-SI" dirty="0" smtClean="0"/>
              <a:t>, </a:t>
            </a:r>
            <a:r>
              <a:rPr lang="sl-SI" dirty="0" err="1" smtClean="0"/>
              <a:t>Italy</a:t>
            </a:r>
            <a:r>
              <a:rPr lang="sl-SI" dirty="0"/>
              <a:t> - </a:t>
            </a:r>
            <a:r>
              <a:rPr lang="sl-SI" dirty="0" smtClean="0">
                <a:hlinkClick r:id="rId6"/>
              </a:rPr>
              <a:t>www.euroformrfs.it</a:t>
            </a:r>
            <a:endParaRPr lang="sl-SI" dirty="0" smtClean="0"/>
          </a:p>
          <a:p>
            <a:pPr marL="0" indent="0">
              <a:buNone/>
            </a:pPr>
            <a:endParaRPr lang="sl-SI" dirty="0">
              <a:solidFill>
                <a:srgbClr val="002060"/>
              </a:solidFill>
            </a:endParaRPr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90491" y="1926532"/>
            <a:ext cx="1467832" cy="1467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431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>
                <a:solidFill>
                  <a:srgbClr val="C00000"/>
                </a:solidFill>
              </a:rPr>
              <a:t>DOKUMENTI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6255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b="1" dirty="0" smtClean="0">
                <a:solidFill>
                  <a:srgbClr val="C00000"/>
                </a:solidFill>
              </a:rPr>
              <a:t>SOGLASJE STARŠEV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Upravičenec (SŠOM) mora za mladoletne udeležence pred njihovim sodelovanjem v aktivnosti mobilnosti pridobiti soglasje staršev/skrbnika.</a:t>
            </a:r>
          </a:p>
          <a:p>
            <a:pPr marL="0" indent="0">
              <a:buNone/>
            </a:pPr>
            <a:r>
              <a:rPr lang="sl-SI" b="1" dirty="0" smtClean="0">
                <a:solidFill>
                  <a:srgbClr val="C00000"/>
                </a:solidFill>
              </a:rPr>
              <a:t>DOKUMENTI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Upravičenec (SŠOM) sklene s posameznim udeležencem mobilnosti: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Sporazum o nepovratnih sredstvih za prakso v PIU - SL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Učni sporazum 2019 (VET Learning Agreement) - EN </a:t>
            </a:r>
          </a:p>
          <a:p>
            <a:r>
              <a:rPr lang="pl-PL" dirty="0" smtClean="0">
                <a:solidFill>
                  <a:srgbClr val="002060"/>
                </a:solidFill>
              </a:rPr>
              <a:t>ECVET Učni sporazum 2019 - EN (sporazum med SŠOM, partnersko ustanovo, udeženecem mobilnosti)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ECVET Memorandum </a:t>
            </a:r>
            <a:r>
              <a:rPr lang="sl-SI" dirty="0" err="1" smtClean="0">
                <a:solidFill>
                  <a:srgbClr val="002060"/>
                </a:solidFill>
              </a:rPr>
              <a:t>of</a:t>
            </a:r>
            <a:r>
              <a:rPr lang="sl-SI" dirty="0" smtClean="0">
                <a:solidFill>
                  <a:srgbClr val="002060"/>
                </a:solidFill>
              </a:rPr>
              <a:t> </a:t>
            </a:r>
            <a:r>
              <a:rPr lang="sl-SI" dirty="0" err="1" smtClean="0">
                <a:solidFill>
                  <a:srgbClr val="002060"/>
                </a:solidFill>
              </a:rPr>
              <a:t>Understanding</a:t>
            </a:r>
            <a:r>
              <a:rPr lang="sl-SI" dirty="0" smtClean="0">
                <a:solidFill>
                  <a:srgbClr val="002060"/>
                </a:solidFill>
              </a:rPr>
              <a:t> 2019 - EN (sporazum med SŠOM in partnersko ustanovo)</a:t>
            </a:r>
          </a:p>
          <a:p>
            <a:r>
              <a:rPr lang="sl-SI" dirty="0">
                <a:solidFill>
                  <a:srgbClr val="002060"/>
                </a:solidFill>
              </a:rPr>
              <a:t>Zaveza kakovosti </a:t>
            </a:r>
            <a:r>
              <a:rPr lang="sl-SI" dirty="0" smtClean="0">
                <a:solidFill>
                  <a:srgbClr val="002060"/>
                </a:solidFill>
              </a:rPr>
              <a:t>PIU - EN</a:t>
            </a:r>
            <a:r>
              <a:rPr lang="pl-PL" dirty="0" smtClean="0">
                <a:solidFill>
                  <a:srgbClr val="002060"/>
                </a:solidFill>
              </a:rPr>
              <a:t> </a:t>
            </a:r>
            <a:r>
              <a:rPr lang="pl-PL" dirty="0">
                <a:solidFill>
                  <a:srgbClr val="002060"/>
                </a:solidFill>
              </a:rPr>
              <a:t>(sporazum med SŠOM, partnersko ustanovo, udeženecem mobilnosti)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537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POROČANJE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 dirty="0"/>
          </a:p>
          <a:p>
            <a:r>
              <a:rPr lang="sl-SI" dirty="0">
                <a:solidFill>
                  <a:srgbClr val="002060"/>
                </a:solidFill>
              </a:rPr>
              <a:t>Udeleženci v aktivnostih mobilnosti morajo o tej aktivnosti poročati z izpolnitvijo spletnega vprašalnika, v katerem navedejo povratne informacije o dejanskih elementih in oceni obdobja aktivnosti, njeni pripravi in nadaljnjem spremljanju.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36623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STROŠKI POSAMEZNIKA </a:t>
            </a:r>
            <a:br>
              <a:rPr lang="sl-SI" dirty="0" smtClean="0">
                <a:solidFill>
                  <a:srgbClr val="C00000"/>
                </a:solidFill>
              </a:rPr>
            </a:br>
            <a:r>
              <a:rPr lang="sl-SI" dirty="0" smtClean="0">
                <a:solidFill>
                  <a:srgbClr val="C00000"/>
                </a:solidFill>
              </a:rPr>
              <a:t>FINANCIRANI V OKVIRU PROJEKTA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002060"/>
                </a:solidFill>
              </a:rPr>
              <a:t>STROŠKI POTI (povratna letalska vozovnica, vozovnica za avtobus/vlak, transfer do/od letališča)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STROŠKI BIVANJA (namestitev, hrana, prevozni stroški do/od kraja usposabljanja)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NEZGODNO ZAVAROVANJE</a:t>
            </a:r>
          </a:p>
          <a:p>
            <a:pPr marL="0" indent="0">
              <a:buNone/>
            </a:pPr>
            <a:endParaRPr lang="sl-SI" dirty="0">
              <a:solidFill>
                <a:srgbClr val="002060"/>
              </a:solidFill>
            </a:endParaRPr>
          </a:p>
          <a:p>
            <a:r>
              <a:rPr lang="sl-SI" i="1" dirty="0" smtClean="0">
                <a:solidFill>
                  <a:srgbClr val="C00000"/>
                </a:solidFill>
              </a:rPr>
              <a:t>Opomba:  V primeru stroškov, ki presegajo dodeljena sredstva v okviru projekta bo potrebna finančna soudeležba posameznika.</a:t>
            </a:r>
            <a:endParaRPr lang="sl-SI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01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Prekinitev mobilnosti posameznika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Pri neupoštevanju pravil in navodil koordinatorja projekta iz Slovenije.</a:t>
            </a:r>
          </a:p>
          <a:p>
            <a:r>
              <a:rPr lang="sl-SI" dirty="0">
                <a:solidFill>
                  <a:srgbClr val="002060"/>
                </a:solidFill>
              </a:rPr>
              <a:t>Pri </a:t>
            </a:r>
            <a:r>
              <a:rPr lang="sl-SI" dirty="0" smtClean="0">
                <a:solidFill>
                  <a:srgbClr val="002060"/>
                </a:solidFill>
              </a:rPr>
              <a:t>neupoštevanju </a:t>
            </a:r>
            <a:r>
              <a:rPr lang="sl-SI" dirty="0">
                <a:solidFill>
                  <a:srgbClr val="002060"/>
                </a:solidFill>
              </a:rPr>
              <a:t>pravil in navodil koordinatorja </a:t>
            </a:r>
            <a:r>
              <a:rPr lang="sl-SI" dirty="0" smtClean="0">
                <a:solidFill>
                  <a:srgbClr val="002060"/>
                </a:solidFill>
              </a:rPr>
              <a:t>projekta ali mentorja iz države gostiteljice.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Pri neprimernem in neodgovornem vedenju v času mobilnosti v državi gostiteljici.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V primeru neizpolnjenih zahtevanih dokumentov (vprašalniki, poročila ipd.).</a:t>
            </a:r>
          </a:p>
          <a:p>
            <a:endParaRPr lang="sl-SI" dirty="0" smtClean="0"/>
          </a:p>
          <a:p>
            <a:pPr marL="0" indent="0">
              <a:buNone/>
            </a:pPr>
            <a:r>
              <a:rPr lang="sl-SI" i="1" dirty="0" smtClean="0">
                <a:solidFill>
                  <a:srgbClr val="C00000"/>
                </a:solidFill>
              </a:rPr>
              <a:t>Posledice:</a:t>
            </a:r>
            <a:endParaRPr lang="sl-SI" i="1" dirty="0">
              <a:solidFill>
                <a:srgbClr val="C00000"/>
              </a:solidFill>
            </a:endParaRPr>
          </a:p>
          <a:p>
            <a:r>
              <a:rPr lang="sl-SI" i="1" dirty="0" smtClean="0">
                <a:solidFill>
                  <a:srgbClr val="C00000"/>
                </a:solidFill>
              </a:rPr>
              <a:t>Posameznik vrne vse stroške nastale z njegovo mobilnostjo in morebitno nastalo škodo.</a:t>
            </a:r>
          </a:p>
          <a:p>
            <a:endParaRPr lang="sl-SI" dirty="0" smtClean="0">
              <a:solidFill>
                <a:srgbClr val="C00000"/>
              </a:solidFill>
            </a:endParaRP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16652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C00000"/>
                </a:solidFill>
              </a:rPr>
              <a:t>Razpis SŠOM IN IZBOR DIJAKOV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b="1" dirty="0" smtClean="0">
                <a:solidFill>
                  <a:srgbClr val="002060"/>
                </a:solidFill>
              </a:rPr>
              <a:t>Prijava: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Objavljen razpis za sodelovanje v projektu </a:t>
            </a:r>
            <a:r>
              <a:rPr lang="sl-SI" dirty="0" err="1" smtClean="0">
                <a:solidFill>
                  <a:srgbClr val="002060"/>
                </a:solidFill>
              </a:rPr>
              <a:t>Erasmus</a:t>
            </a:r>
            <a:r>
              <a:rPr lang="sl-SI" dirty="0" smtClean="0">
                <a:solidFill>
                  <a:srgbClr val="002060"/>
                </a:solidFill>
              </a:rPr>
              <a:t>+ mobilnost.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Udeležba na predstavitvi projekta.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Izpolnjena prijavnica, </a:t>
            </a:r>
            <a:r>
              <a:rPr lang="sl-SI" dirty="0" err="1" smtClean="0">
                <a:solidFill>
                  <a:srgbClr val="002060"/>
                </a:solidFill>
              </a:rPr>
              <a:t>Europass</a:t>
            </a:r>
            <a:r>
              <a:rPr lang="sl-SI" dirty="0" smtClean="0">
                <a:solidFill>
                  <a:srgbClr val="002060"/>
                </a:solidFill>
              </a:rPr>
              <a:t> življenjepis (</a:t>
            </a:r>
            <a:r>
              <a:rPr lang="sl-SI" dirty="0" err="1" smtClean="0">
                <a:solidFill>
                  <a:srgbClr val="002060"/>
                </a:solidFill>
              </a:rPr>
              <a:t>Europass</a:t>
            </a:r>
            <a:r>
              <a:rPr lang="sl-SI" dirty="0" smtClean="0">
                <a:solidFill>
                  <a:srgbClr val="002060"/>
                </a:solidFill>
              </a:rPr>
              <a:t> CV v angleščini) in pismo o nameri (</a:t>
            </a:r>
            <a:r>
              <a:rPr lang="sl-SI" dirty="0" err="1" smtClean="0">
                <a:solidFill>
                  <a:srgbClr val="002060"/>
                </a:solidFill>
              </a:rPr>
              <a:t>Letter</a:t>
            </a:r>
            <a:r>
              <a:rPr lang="sl-SI" dirty="0" smtClean="0">
                <a:solidFill>
                  <a:srgbClr val="002060"/>
                </a:solidFill>
              </a:rPr>
              <a:t> </a:t>
            </a:r>
            <a:r>
              <a:rPr lang="sl-SI" dirty="0" err="1" smtClean="0">
                <a:solidFill>
                  <a:srgbClr val="002060"/>
                </a:solidFill>
              </a:rPr>
              <a:t>of</a:t>
            </a:r>
            <a:r>
              <a:rPr lang="sl-SI" dirty="0" smtClean="0">
                <a:solidFill>
                  <a:srgbClr val="002060"/>
                </a:solidFill>
              </a:rPr>
              <a:t> </a:t>
            </a:r>
            <a:r>
              <a:rPr lang="sl-SI" dirty="0" err="1" smtClean="0">
                <a:solidFill>
                  <a:srgbClr val="002060"/>
                </a:solidFill>
              </a:rPr>
              <a:t>intent</a:t>
            </a:r>
            <a:r>
              <a:rPr lang="sl-SI" dirty="0" smtClean="0">
                <a:solidFill>
                  <a:srgbClr val="002060"/>
                </a:solidFill>
              </a:rPr>
              <a:t> v angleščini).</a:t>
            </a:r>
          </a:p>
          <a:p>
            <a:pPr marL="0" indent="0">
              <a:buNone/>
            </a:pPr>
            <a:r>
              <a:rPr lang="sl-SI" b="1" dirty="0" smtClean="0">
                <a:solidFill>
                  <a:srgbClr val="002060"/>
                </a:solidFill>
              </a:rPr>
              <a:t>Izbor: </a:t>
            </a:r>
          </a:p>
          <a:p>
            <a:r>
              <a:rPr lang="sl-SI" dirty="0">
                <a:solidFill>
                  <a:srgbClr val="002060"/>
                </a:solidFill>
              </a:rPr>
              <a:t>N</a:t>
            </a:r>
            <a:r>
              <a:rPr lang="sl-SI" dirty="0" smtClean="0">
                <a:solidFill>
                  <a:srgbClr val="002060"/>
                </a:solidFill>
              </a:rPr>
              <a:t>ajmanj ocena dobro (3) pri predmetih tujega jezika in strokovnih predmetih.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Ocena izpolnjenega </a:t>
            </a:r>
            <a:r>
              <a:rPr lang="sl-SI" dirty="0" err="1" smtClean="0">
                <a:solidFill>
                  <a:srgbClr val="002060"/>
                </a:solidFill>
              </a:rPr>
              <a:t>Europass</a:t>
            </a:r>
            <a:r>
              <a:rPr lang="sl-SI" dirty="0" smtClean="0">
                <a:solidFill>
                  <a:srgbClr val="002060"/>
                </a:solidFill>
              </a:rPr>
              <a:t> življenjepisa in Pisma o nameri (oboje v angleščini)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Vedenjska primernost, komunikacijska spretnost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V primeru prevelikega števila prijavljenih dijakov se upošteva mnenje učiteljev in sodelovanje pri drugih aktivnostih šole.</a:t>
            </a:r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100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PRIPRAVA </a:t>
            </a:r>
            <a:r>
              <a:rPr lang="sl-SI" dirty="0">
                <a:solidFill>
                  <a:srgbClr val="C00000"/>
                </a:solidFill>
              </a:rPr>
              <a:t>UDELEŽENCEV MOBILNOSTI</a:t>
            </a:r>
            <a:br>
              <a:rPr lang="sl-SI" dirty="0">
                <a:solidFill>
                  <a:srgbClr val="C00000"/>
                </a:solidFill>
              </a:rPr>
            </a:br>
            <a:r>
              <a:rPr lang="sl-SI" sz="2700" dirty="0">
                <a:solidFill>
                  <a:srgbClr val="002060"/>
                </a:solidFill>
              </a:rPr>
              <a:t>PREDSTAVITEV PROJEKTA ZA DIJAKE, SPREMLJEVALCE IN STARŠE</a:t>
            </a:r>
            <a:r>
              <a:rPr lang="sl-SI" dirty="0">
                <a:solidFill>
                  <a:srgbClr val="C00000"/>
                </a:solidFill>
              </a:rPr>
              <a:t/>
            </a:r>
            <a:br>
              <a:rPr lang="sl-SI" dirty="0">
                <a:solidFill>
                  <a:srgbClr val="C00000"/>
                </a:solidFill>
              </a:rPr>
            </a:b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451579" y="2015732"/>
            <a:ext cx="9790642" cy="3846225"/>
          </a:xfrm>
        </p:spPr>
        <p:txBody>
          <a:bodyPr>
            <a:normAutofit lnSpcReduction="10000"/>
          </a:bodyPr>
          <a:lstStyle/>
          <a:p>
            <a:r>
              <a:rPr lang="sl-SI" dirty="0" smtClean="0">
                <a:solidFill>
                  <a:srgbClr val="002060"/>
                </a:solidFill>
              </a:rPr>
              <a:t>kratek opis projekta </a:t>
            </a:r>
            <a:r>
              <a:rPr lang="en-SI" dirty="0" smtClean="0">
                <a:solidFill>
                  <a:srgbClr val="002060"/>
                </a:solidFill>
              </a:rPr>
              <a:t>–</a:t>
            </a:r>
            <a:r>
              <a:rPr lang="sl-SI" dirty="0" smtClean="0">
                <a:solidFill>
                  <a:srgbClr val="002060"/>
                </a:solidFill>
              </a:rPr>
              <a:t> vsebina</a:t>
            </a:r>
          </a:p>
          <a:p>
            <a:r>
              <a:rPr lang="sl-SI" dirty="0">
                <a:solidFill>
                  <a:srgbClr val="002060"/>
                </a:solidFill>
              </a:rPr>
              <a:t>cilji projekta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predstavitev udeležencev</a:t>
            </a:r>
          </a:p>
          <a:p>
            <a:r>
              <a:rPr lang="sl-SI" dirty="0" smtClean="0">
                <a:solidFill>
                  <a:srgbClr val="002060"/>
                </a:solidFill>
              </a:rPr>
              <a:t>spremljanje aktivnosti v projektu</a:t>
            </a:r>
          </a:p>
          <a:p>
            <a:r>
              <a:rPr lang="sl-SI" dirty="0">
                <a:solidFill>
                  <a:srgbClr val="002060"/>
                </a:solidFill>
              </a:rPr>
              <a:t>e</a:t>
            </a:r>
            <a:r>
              <a:rPr lang="sl-SI" dirty="0" smtClean="0">
                <a:solidFill>
                  <a:srgbClr val="002060"/>
                </a:solidFill>
              </a:rPr>
              <a:t>valvacija in </a:t>
            </a:r>
            <a:r>
              <a:rPr lang="sl-SI" dirty="0" err="1" smtClean="0">
                <a:solidFill>
                  <a:srgbClr val="002060"/>
                </a:solidFill>
              </a:rPr>
              <a:t>diseminacija</a:t>
            </a:r>
            <a:r>
              <a:rPr lang="sl-SI" dirty="0" smtClean="0">
                <a:solidFill>
                  <a:srgbClr val="002060"/>
                </a:solidFill>
              </a:rPr>
              <a:t> projektnih rezultatov</a:t>
            </a:r>
          </a:p>
          <a:p>
            <a:r>
              <a:rPr lang="sl-SI" dirty="0">
                <a:solidFill>
                  <a:srgbClr val="002060"/>
                </a:solidFill>
              </a:rPr>
              <a:t>p</a:t>
            </a:r>
            <a:r>
              <a:rPr lang="sl-SI" dirty="0" smtClean="0">
                <a:solidFill>
                  <a:srgbClr val="002060"/>
                </a:solidFill>
              </a:rPr>
              <a:t>ravila in navodila za udeležence</a:t>
            </a:r>
          </a:p>
          <a:p>
            <a:r>
              <a:rPr lang="sl-SI" dirty="0">
                <a:solidFill>
                  <a:srgbClr val="002060"/>
                </a:solidFill>
              </a:rPr>
              <a:t>p</a:t>
            </a:r>
            <a:r>
              <a:rPr lang="sl-SI" dirty="0" smtClean="0">
                <a:solidFill>
                  <a:srgbClr val="002060"/>
                </a:solidFill>
              </a:rPr>
              <a:t>redstavitev projektnih partnerjev</a:t>
            </a:r>
          </a:p>
          <a:p>
            <a:r>
              <a:rPr lang="sl-SI" dirty="0">
                <a:solidFill>
                  <a:srgbClr val="002060"/>
                </a:solidFill>
              </a:rPr>
              <a:t>i</a:t>
            </a:r>
            <a:r>
              <a:rPr lang="sl-SI" dirty="0" smtClean="0">
                <a:solidFill>
                  <a:srgbClr val="002060"/>
                </a:solidFill>
              </a:rPr>
              <a:t>zpolnjevanje in podpisovanje dokumentov</a:t>
            </a: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 smtClean="0">
              <a:solidFill>
                <a:srgbClr val="002060"/>
              </a:solidFill>
            </a:endParaRPr>
          </a:p>
          <a:p>
            <a:endParaRPr lang="sl-SI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12242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TM10001114[[fn=Galerija]]</Template>
  <TotalTime>264</TotalTime>
  <Words>903</Words>
  <Application>Microsoft Office PowerPoint</Application>
  <PresentationFormat>Širokozaslonsko</PresentationFormat>
  <Paragraphs>161</Paragraphs>
  <Slides>18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Gallery</vt:lpstr>
      <vt:lpstr>ERASMUS+ MOBILNOST</vt:lpstr>
      <vt:lpstr>UČNA MOBILNOST POSAMEZNIKOV ka1 </vt:lpstr>
      <vt:lpstr>PROJEKTNI PARTNERJI trajanje: 20 mesecev od 1. 6. 2019 do 31. 1. 2021 </vt:lpstr>
      <vt:lpstr> DOKUMENTI</vt:lpstr>
      <vt:lpstr>POROČANJE</vt:lpstr>
      <vt:lpstr>STROŠKI POSAMEZNIKA  FINANCIRANI V OKVIRU PROJEKTA</vt:lpstr>
      <vt:lpstr>Prekinitev mobilnosti posameznika</vt:lpstr>
      <vt:lpstr>Razpis SŠOM IN IZBOR DIJAKOV</vt:lpstr>
      <vt:lpstr>PRIPRAVA UDELEŽENCEV MOBILNOSTI PREDSTAVITEV PROJEKTA ZA DIJAKE, SPREMLJEVALCE IN STARŠE </vt:lpstr>
      <vt:lpstr>PRIPRAVA UDELEŽENCEV MOBILNOSTI SPLOŠNE INFORMACIJE ZA DIJAKE, SPREMLJEVALCE IN STARŠE </vt:lpstr>
      <vt:lpstr>PRIPRAVA UDELEŽENCEV MOBILNOSTI KULTURNA PRIPRAVA ZA DIJAKE, SPREMLJEVALCE IN STARŠE </vt:lpstr>
      <vt:lpstr>PRIPRAVA UDELEŽENCEV MOBILNOSTI JEZIKOVNA PRIPRAVA ZA DIJAKE, SPREMLJEVALCE IN STARŠE </vt:lpstr>
      <vt:lpstr>PRIPRAVA UDELEŽENCEV MOBILNOSTI INFORMACIJE IN DOKUMENTACIJA PRED ODHODOM ZA DIJAKE IN SPREMLJEVALCE </vt:lpstr>
      <vt:lpstr>UDELEŽENCi V ČASU MOBILNOSTI  </vt:lpstr>
      <vt:lpstr>UDELEŽENCi PO OPRAVLJENI MOBILNOSTI  </vt:lpstr>
      <vt:lpstr>STARŠI UDELEŽENCEV MOBILNOSTI  </vt:lpstr>
      <vt:lpstr>STARŠI UDELEŽENCEV MOBILNOSTI  </vt:lpstr>
      <vt:lpstr>ERASMUS+ MOBILNOST PROJEKT, KI NUDI VEČ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ERASMUS+ MOBILNOST</dc:title>
  <dc:creator>Nadja Jager Popovic</dc:creator>
  <cp:lastModifiedBy>Nadja Jager Popovic</cp:lastModifiedBy>
  <cp:revision>21</cp:revision>
  <dcterms:created xsi:type="dcterms:W3CDTF">2019-09-29T16:08:31Z</dcterms:created>
  <dcterms:modified xsi:type="dcterms:W3CDTF">2019-09-29T21:40:27Z</dcterms:modified>
</cp:coreProperties>
</file>